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63" r:id="rId4"/>
    <p:sldId id="285" r:id="rId5"/>
    <p:sldId id="264" r:id="rId6"/>
    <p:sldId id="265" r:id="rId7"/>
    <p:sldId id="266" r:id="rId8"/>
    <p:sldId id="267" r:id="rId9"/>
    <p:sldId id="268" r:id="rId10"/>
    <p:sldId id="286" r:id="rId11"/>
    <p:sldId id="287" r:id="rId12"/>
    <p:sldId id="288" r:id="rId13"/>
    <p:sldId id="289" r:id="rId14"/>
    <p:sldId id="290" r:id="rId15"/>
    <p:sldId id="291" r:id="rId16"/>
    <p:sldId id="270" r:id="rId17"/>
    <p:sldId id="292" r:id="rId18"/>
    <p:sldId id="293" r:id="rId19"/>
    <p:sldId id="294" r:id="rId20"/>
    <p:sldId id="272" r:id="rId21"/>
    <p:sldId id="278" r:id="rId22"/>
  </p:sldIdLst>
  <p:sldSz cx="9144000" cy="5143500" type="screen16x9"/>
  <p:notesSz cx="6858000" cy="9144000"/>
  <p:embeddedFontLst>
    <p:embeddedFont>
      <p:font typeface="Oswald" panose="02000503000000000000" pitchFamily="2" charset="0"/>
      <p:regular r:id="rId24"/>
      <p:bold r:id="rId25"/>
    </p:embeddedFont>
    <p:embeddedFont>
      <p:font typeface="Tino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B7D5CAF-C5C0-430F-A390-3F806F24974C}">
  <a:tblStyle styleId="{DB7D5CAF-C5C0-430F-A390-3F806F24974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418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8395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1596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0637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43707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77208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12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05398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37734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5294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02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2713" y="333900"/>
            <a:ext cx="7798575" cy="480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912650" y="1915625"/>
            <a:ext cx="5469600" cy="1159800"/>
          </a:xfrm>
          <a:prstGeom prst="rect">
            <a:avLst/>
          </a:prstGeom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◈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◆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◇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⬥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⬦"/>
              <a:defRPr sz="26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" name="Google Shape;27;p5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556175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◈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◆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⬥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4961272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◈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◆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⬥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7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1556175" y="1419658"/>
            <a:ext cx="2132700" cy="3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◈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◆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⬥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3798226" y="1419658"/>
            <a:ext cx="2132700" cy="3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◈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◆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⬥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6040277" y="1419658"/>
            <a:ext cx="2132700" cy="3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◈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◆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⬥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⬦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" name="Google Shape;42;p7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8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7" name="Google Shape;47;p8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9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1592350" y="3640275"/>
            <a:ext cx="6562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 i="1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2" name="Google Shape;52;p9"/>
          <p:cNvCxnSpPr/>
          <p:nvPr/>
        </p:nvCxnSpPr>
        <p:spPr>
          <a:xfrm>
            <a:off x="1706950" y="3643125"/>
            <a:ext cx="6321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1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sed book">
  <p:cSld name="BLANK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72713" y="333900"/>
            <a:ext cx="7798575" cy="480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nos"/>
              <a:buChar char="◈"/>
              <a:defRPr sz="30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◆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◇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⬥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9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ctrTitle"/>
          </p:nvPr>
        </p:nvSpPr>
        <p:spPr>
          <a:xfrm>
            <a:off x="1912650" y="1066800"/>
            <a:ext cx="5821650" cy="2008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Доклад по тему: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Плантон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Идеальное государство Платона. Место Платона в </a:t>
            </a:r>
            <a:r>
              <a:rPr lang="ru-RU" sz="2800">
                <a:latin typeface="Times New Roman" panose="02020603050405020304" pitchFamily="18" charset="0"/>
                <a:cs typeface="Times New Roman" panose="02020603050405020304" pitchFamily="18" charset="0"/>
              </a:rPr>
              <a:t>мировой </a:t>
            </a:r>
            <a:r>
              <a:rPr lang="ru-RU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философии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&gt;&gt;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58650" y="3263900"/>
            <a:ext cx="3829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smtClean="0">
                <a:solidFill>
                  <a:schemeClr val="bg1"/>
                </a:solidFill>
              </a:rPr>
              <a:t>Студент : Ло Ван Хунг</a:t>
            </a:r>
          </a:p>
          <a:p>
            <a:r>
              <a:rPr lang="ru-RU" sz="1600" smtClean="0">
                <a:solidFill>
                  <a:schemeClr val="bg1"/>
                </a:solidFill>
              </a:rPr>
              <a:t>Группа : ИНБО-04-20</a:t>
            </a:r>
          </a:p>
          <a:p>
            <a:r>
              <a:rPr lang="ru-RU" sz="1600" smtClean="0">
                <a:solidFill>
                  <a:schemeClr val="bg1"/>
                </a:solidFill>
              </a:rPr>
              <a:t>Преподаватель:Солодухин Д.В.</a:t>
            </a:r>
            <a:endParaRPr 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032000" y="850900"/>
            <a:ext cx="3568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mtClean="0"/>
              <a:t>душа </a:t>
            </a:r>
            <a:r>
              <a:rPr lang="ru-RU"/>
              <a:t>бессмертна;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mtClean="0"/>
              <a:t>при </a:t>
            </a:r>
            <a:r>
              <a:rPr lang="ru-RU"/>
              <a:t>смерти человека умирает только тело, душа же, ответив в подземном царстве за свои земные поступки, приобретает новую телесную оболочку;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/>
              <a:t>-постоянство души смена телесных форм – естественный закон Космоса</a:t>
            </a:r>
          </a:p>
        </p:txBody>
      </p:sp>
      <p:pic>
        <p:nvPicPr>
          <p:cNvPr id="7170" name="Picture 2" descr="https://most-beauty.ru/wp-content/uploads/2018/11/Bessmertie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675" y="850900"/>
            <a:ext cx="2549525" cy="303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289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1499450" y="688764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0" smtClean="0"/>
              <a:t>   </a:t>
            </a:r>
            <a:r>
              <a:rPr lang="en-US" sz="2000" smtClean="0">
                <a:latin typeface="+mj-lt"/>
              </a:rPr>
              <a:t>4.</a:t>
            </a:r>
            <a:r>
              <a:rPr lang="ru-RU" sz="2000" smtClean="0">
                <a:latin typeface="+mj-lt"/>
              </a:rPr>
              <a:t>Гносеология </a:t>
            </a:r>
            <a:r>
              <a:rPr lang="ru-RU" sz="2000">
                <a:latin typeface="+mj-lt"/>
              </a:rPr>
              <a:t>Платона</a:t>
            </a:r>
            <a:endParaRPr sz="2000">
              <a:latin typeface="+mj-lt"/>
            </a:endParaRPr>
          </a:p>
        </p:txBody>
      </p:sp>
      <p:graphicFrame>
        <p:nvGraphicFramePr>
          <p:cNvPr id="165" name="Google Shape;165;p26"/>
          <p:cNvGraphicFramePr/>
          <p:nvPr>
            <p:extLst>
              <p:ext uri="{D42A27DB-BD31-4B8C-83A1-F6EECF244321}">
                <p14:modId xmlns:p14="http://schemas.microsoft.com/office/powerpoint/2010/main" val="2567914756"/>
              </p:ext>
            </p:extLst>
          </p:nvPr>
        </p:nvGraphicFramePr>
        <p:xfrm>
          <a:off x="1335888" y="1404706"/>
          <a:ext cx="6780362" cy="2532294"/>
        </p:xfrm>
        <a:graphic>
          <a:graphicData uri="http://schemas.openxmlformats.org/drawingml/2006/table">
            <a:tbl>
              <a:tblPr>
                <a:noFill/>
                <a:tableStyleId>{DB7D5CAF-C5C0-430F-A390-3F806F24974C}</a:tableStyleId>
              </a:tblPr>
              <a:tblGrid>
                <a:gridCol w="6780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32294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Касаясь гносеологии (учения о познании), Платон исходит из созданной им идеалистической картины мира: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поскольку материальный мир является всего лишь отображением «мира идей», то предметом познания должны стать прежде всего «чистые идеи»;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«чистые идеи» невозможно познать с помощью чувственного познания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высшей духовной деятельностью могут заниматься только люди подготовленные – образованные интеллектуалы, философы, следовательно, только они способны увидеть и осознать «чистые идеи».</a:t>
                      </a:r>
                    </a:p>
                    <a:p>
                      <a:endParaRPr>
                        <a:latin typeface="Tinos"/>
                        <a:ea typeface="Tinos"/>
                        <a:cs typeface="Tinos"/>
                        <a:sym typeface="Tino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6" name="Google Shape;166;p2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3436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8194" name="Picture 2" descr="https://i.ytimg.com/vi/ktNLDMXIvBU/maxresdefaul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9" r="3672"/>
          <a:stretch/>
        </p:blipFill>
        <p:spPr bwMode="auto">
          <a:xfrm>
            <a:off x="596899" y="531213"/>
            <a:ext cx="7404101" cy="3960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273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1499450" y="688764"/>
            <a:ext cx="683175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0" smtClean="0"/>
              <a:t>   </a:t>
            </a:r>
            <a:r>
              <a:rPr lang="en-US" sz="2000" smtClean="0">
                <a:latin typeface="+mj-lt"/>
              </a:rPr>
              <a:t>5.</a:t>
            </a:r>
            <a:r>
              <a:rPr lang="ru-RU" sz="2000" smtClean="0">
                <a:latin typeface="+mj-lt"/>
              </a:rPr>
              <a:t>Проблема </a:t>
            </a:r>
            <a:r>
              <a:rPr lang="ru-RU" sz="2000">
                <a:latin typeface="+mj-lt"/>
              </a:rPr>
              <a:t>государства в философии Платона.</a:t>
            </a:r>
            <a:endParaRPr sz="2000">
              <a:latin typeface="+mj-lt"/>
            </a:endParaRPr>
          </a:p>
        </p:txBody>
      </p:sp>
      <p:graphicFrame>
        <p:nvGraphicFramePr>
          <p:cNvPr id="165" name="Google Shape;165;p26"/>
          <p:cNvGraphicFramePr/>
          <p:nvPr>
            <p:extLst>
              <p:ext uri="{D42A27DB-BD31-4B8C-83A1-F6EECF244321}">
                <p14:modId xmlns:p14="http://schemas.microsoft.com/office/powerpoint/2010/main" val="3554876634"/>
              </p:ext>
            </p:extLst>
          </p:nvPr>
        </p:nvGraphicFramePr>
        <p:xfrm>
          <a:off x="1335888" y="1404706"/>
          <a:ext cx="4175912" cy="2910830"/>
        </p:xfrm>
        <a:graphic>
          <a:graphicData uri="http://schemas.openxmlformats.org/drawingml/2006/table">
            <a:tbl>
              <a:tblPr>
                <a:noFill/>
                <a:tableStyleId>{DB7D5CAF-C5C0-430F-A390-3F806F24974C}</a:tableStyleId>
              </a:tblPr>
              <a:tblGrid>
                <a:gridCol w="417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32294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Платон выделяет семь типов государства: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идеальное «государство будущего», которого пока не существует и в котором отпадает необходимость в государственной власти и законах, и шесть типов ныне существующих государств.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Среди шести существующих типов Платоном указываются: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1" i="0" u="sng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монархия</a:t>
                      </a: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– справедливая власть одного человека;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1" i="0" u="sng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тирания</a:t>
                      </a: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 – несправедливая власть одного человека;</a:t>
                      </a:r>
                    </a:p>
                    <a:p>
                      <a:endParaRPr>
                        <a:latin typeface="Tinos"/>
                        <a:ea typeface="Tinos"/>
                        <a:cs typeface="Tinos"/>
                        <a:sym typeface="Tino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6" name="Google Shape;166;p2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10242" name="Picture 2" descr="https://i.ytimg.com/vi/hfxEsoi-Izw/maxres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1800" y="1501300"/>
            <a:ext cx="2692400" cy="271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1633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955800" y="1282700"/>
            <a:ext cx="35687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u="sng" smtClean="0"/>
              <a:t>аристократия</a:t>
            </a:r>
            <a:r>
              <a:rPr lang="ru-RU"/>
              <a:t> – справедливая власть меньшинства;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u="sng"/>
              <a:t>олигархия</a:t>
            </a:r>
            <a:r>
              <a:rPr lang="ru-RU"/>
              <a:t> – несправедливая власть меньшинства;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u="sng"/>
              <a:t>демократия</a:t>
            </a:r>
            <a:r>
              <a:rPr lang="ru-RU"/>
              <a:t> – справедливая власть большинства;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b="1" u="sng"/>
              <a:t>тимократия</a:t>
            </a:r>
            <a:r>
              <a:rPr lang="ru-RU"/>
              <a:t> – несправедливая власть большинства, власть военных вождей, армии.</a:t>
            </a:r>
          </a:p>
        </p:txBody>
      </p:sp>
      <p:pic>
        <p:nvPicPr>
          <p:cNvPr id="11266" name="Picture 2" descr="https://cdn.ryfma.com/images/5rptnypLReeakZvTa/posts/post_full_1623298583200_qhmcodtrzd0prav-eerrya_store_header_image-jp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700" y="850900"/>
            <a:ext cx="2720351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0329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1499450" y="688764"/>
            <a:ext cx="683175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0" smtClean="0"/>
              <a:t>   </a:t>
            </a:r>
            <a:r>
              <a:rPr lang="en-US" sz="2000" smtClean="0">
                <a:latin typeface="+mj-lt"/>
              </a:rPr>
              <a:t>6.</a:t>
            </a:r>
            <a:r>
              <a:rPr lang="ru-RU" sz="2000" smtClean="0">
                <a:latin typeface="+mj-lt"/>
              </a:rPr>
              <a:t>Академия </a:t>
            </a:r>
            <a:r>
              <a:rPr lang="ru-RU" sz="2000">
                <a:latin typeface="+mj-lt"/>
              </a:rPr>
              <a:t>Платона</a:t>
            </a:r>
            <a:r>
              <a:rPr lang="ru-RU" sz="2000" smtClean="0">
                <a:latin typeface="+mj-lt"/>
              </a:rPr>
              <a:t>.</a:t>
            </a:r>
            <a:endParaRPr sz="2000">
              <a:latin typeface="+mj-lt"/>
            </a:endParaRPr>
          </a:p>
        </p:txBody>
      </p:sp>
      <p:graphicFrame>
        <p:nvGraphicFramePr>
          <p:cNvPr id="165" name="Google Shape;165;p26"/>
          <p:cNvGraphicFramePr/>
          <p:nvPr>
            <p:extLst>
              <p:ext uri="{D42A27DB-BD31-4B8C-83A1-F6EECF244321}">
                <p14:modId xmlns:p14="http://schemas.microsoft.com/office/powerpoint/2010/main" val="1274330456"/>
              </p:ext>
            </p:extLst>
          </p:nvPr>
        </p:nvGraphicFramePr>
        <p:xfrm>
          <a:off x="1335888" y="1404706"/>
          <a:ext cx="4175912" cy="2532294"/>
        </p:xfrm>
        <a:graphic>
          <a:graphicData uri="http://schemas.openxmlformats.org/drawingml/2006/table">
            <a:tbl>
              <a:tblPr>
                <a:noFill/>
                <a:tableStyleId>{DB7D5CAF-C5C0-430F-A390-3F806F24974C}</a:tableStyleId>
              </a:tblPr>
              <a:tblGrid>
                <a:gridCol w="41759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32294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Академия Платона – религиозно-философская школа, созданная Платоном в 387 г.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Просуществовавшая около 1000 лет (до 529 г. н.э.).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Наиболее знаменитыми воспитанниками академии являлись: Аристотель Ксенокрит, Арксилай.</a:t>
                      </a:r>
                    </a:p>
                    <a:p>
                      <a:endParaRPr>
                        <a:latin typeface="Tinos"/>
                        <a:ea typeface="Tinos"/>
                        <a:cs typeface="Tinos"/>
                        <a:sym typeface="Tino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6" name="Google Shape;166;p2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12290" name="Picture 2" descr="https://mosaic.cc/mosaic/mosaik-FK09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2599" y="1404706"/>
            <a:ext cx="2451101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8843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>
            <a:spLocks noGrp="1"/>
          </p:cNvSpPr>
          <p:nvPr>
            <p:ph type="ctrTitle" idx="4294967295"/>
          </p:nvPr>
        </p:nvSpPr>
        <p:spPr>
          <a:xfrm>
            <a:off x="5631159" y="1144812"/>
            <a:ext cx="2725441" cy="26270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algn="just">
              <a:buFont typeface="Wingdings" panose="05000000000000000000" pitchFamily="2" charset="2"/>
              <a:buChar char="Ø"/>
            </a:pPr>
            <a:r>
              <a:rPr lang="ru-RU" sz="1400" b="0">
                <a:latin typeface="+mj-lt"/>
                <a:cs typeface="Times New Roman" panose="02020603050405020304" pitchFamily="18" charset="0"/>
              </a:rPr>
              <a:t>Академия была закрыта в 529 г. византийским императором Юстинианом как рассадник язычества и «вредных» идей, однако за свою историю успела добиться того, что платонизм и неоплатонизм стали ведущими направлениями европейской философии.</a:t>
            </a:r>
            <a:endParaRPr sz="48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87" name="Google Shape;187;p28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cxnSp>
        <p:nvCxnSpPr>
          <p:cNvPr id="188" name="Google Shape;188;p28"/>
          <p:cNvCxnSpPr/>
          <p:nvPr/>
        </p:nvCxnSpPr>
        <p:spPr>
          <a:xfrm>
            <a:off x="2298551" y="2799963"/>
            <a:ext cx="4665214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314" name="Picture 2" descr="https://cf2.ppt-online.org/files2/slide/y/YEg3Jy8ZwPpHTWehUSlxQm59ViMf0zucqIrBNj/slide-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325" y="730300"/>
            <a:ext cx="3940575" cy="3368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1499450" y="688764"/>
            <a:ext cx="683175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b="0" smtClean="0"/>
              <a:t>Платона</a:t>
            </a:r>
            <a:r>
              <a:rPr lang="en-US" b="0" smtClean="0"/>
              <a:t>:</a:t>
            </a:r>
            <a:endParaRPr/>
          </a:p>
        </p:txBody>
      </p:sp>
      <p:graphicFrame>
        <p:nvGraphicFramePr>
          <p:cNvPr id="165" name="Google Shape;165;p26"/>
          <p:cNvGraphicFramePr/>
          <p:nvPr>
            <p:extLst>
              <p:ext uri="{D42A27DB-BD31-4B8C-83A1-F6EECF244321}">
                <p14:modId xmlns:p14="http://schemas.microsoft.com/office/powerpoint/2010/main" val="1062810215"/>
              </p:ext>
            </p:extLst>
          </p:nvPr>
        </p:nvGraphicFramePr>
        <p:xfrm>
          <a:off x="1335888" y="1404706"/>
          <a:ext cx="3883812" cy="3124190"/>
        </p:xfrm>
        <a:graphic>
          <a:graphicData uri="http://schemas.openxmlformats.org/drawingml/2006/table">
            <a:tbl>
              <a:tblPr>
                <a:noFill/>
                <a:tableStyleId>{DB7D5CAF-C5C0-430F-A390-3F806F24974C}</a:tableStyleId>
              </a:tblPr>
              <a:tblGrid>
                <a:gridCol w="38838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32294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В своих бедствиях люди склонны винить судьбу, богов и все что угодно, но только не самих себя.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Глупца можно узнать по двум приметам: он много говорит о вещах, для него бесполезных, и высказывается о том, про что его не спрашивают.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Любимое часто ослепляет любящего.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Надежды — сны бодрствующих.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Никто не становится хорошим человеком случайно.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Стараясь о счастье других, мы находим свое собственное.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Основа всякой мудрости есть терпение.</a:t>
                      </a:r>
                      <a:endParaRPr lang="ru-RU" sz="1400" b="0" i="0" u="none" strike="noStrike" cap="none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6" name="Google Shape;166;p2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14338" name="Picture 2" descr="https://avatars.mds.yandex.net/get-zen_doc/1888829/pub_6071d144725716049585cf8d_6071d1ad7a826a210adfeeaf/scale_12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2712" y="1498600"/>
            <a:ext cx="2770988" cy="270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2266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1499450" y="688764"/>
            <a:ext cx="683175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>
                <a:latin typeface="+mj-lt"/>
              </a:rPr>
              <a:t>7</a:t>
            </a:r>
            <a:r>
              <a:rPr lang="en-US" sz="2000" smtClean="0">
                <a:latin typeface="+mj-lt"/>
              </a:rPr>
              <a:t>.</a:t>
            </a:r>
            <a:r>
              <a:rPr lang="ru-RU" sz="2000" smtClean="0">
                <a:latin typeface="+mj-lt"/>
              </a:rPr>
              <a:t>Место </a:t>
            </a:r>
            <a:r>
              <a:rPr lang="ru-RU" sz="2000">
                <a:latin typeface="+mj-lt"/>
              </a:rPr>
              <a:t>Платона в мировой философии.</a:t>
            </a:r>
            <a:endParaRPr sz="2000">
              <a:latin typeface="+mj-lt"/>
            </a:endParaRPr>
          </a:p>
        </p:txBody>
      </p:sp>
      <p:graphicFrame>
        <p:nvGraphicFramePr>
          <p:cNvPr id="165" name="Google Shape;165;p26"/>
          <p:cNvGraphicFramePr/>
          <p:nvPr>
            <p:extLst>
              <p:ext uri="{D42A27DB-BD31-4B8C-83A1-F6EECF244321}">
                <p14:modId xmlns:p14="http://schemas.microsoft.com/office/powerpoint/2010/main" val="2470086384"/>
              </p:ext>
            </p:extLst>
          </p:nvPr>
        </p:nvGraphicFramePr>
        <p:xfrm>
          <a:off x="1320800" y="1388664"/>
          <a:ext cx="4292600" cy="2356836"/>
        </p:xfrm>
        <a:graphic>
          <a:graphicData uri="http://schemas.openxmlformats.org/drawingml/2006/table">
            <a:tbl>
              <a:tblPr>
                <a:noFill/>
                <a:tableStyleId>{DB7D5CAF-C5C0-430F-A390-3F806F24974C}</a:tableStyleId>
              </a:tblPr>
              <a:tblGrid>
                <a:gridCol w="4292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56836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Историческое значение философии Платона в том, что впервые философом оставлено целое собрание фундаментальных произведений;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положено начало идеализму как крупному философскому направлению ;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впервые глубоко исследованы проблемы не только природы, но и общества – государство, законы и т.д.;</a:t>
                      </a:r>
                    </a:p>
                    <a:p>
                      <a:endParaRPr>
                        <a:latin typeface="Tinos"/>
                        <a:ea typeface="Tinos"/>
                        <a:cs typeface="Tinos"/>
                        <a:sym typeface="Tino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6" name="Google Shape;166;p2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15362" name="Picture 2" descr="https://media.foma.ru/2008/01/Iuda-Iskariot-brosayushhiy-serebrenik.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7475" y="1420748"/>
            <a:ext cx="2930575" cy="2532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243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032000" y="850900"/>
            <a:ext cx="35687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mtClean="0"/>
              <a:t>были </a:t>
            </a:r>
            <a:r>
              <a:rPr lang="ru-RU"/>
              <a:t>заложены основы понятийного мышления, произведена попытка выделить философские категории (бытие – становление, вечное – временное, покоящееся – движущееся, неделимое – делимое и др.);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mtClean="0"/>
              <a:t>была </a:t>
            </a:r>
            <a:r>
              <a:rPr lang="ru-RU"/>
              <a:t>создана философская школа (Академия), просуществовавшая около 1000 лет, где выросли многие видные последователи Платона (Аристотель и др.).</a:t>
            </a:r>
          </a:p>
          <a:p>
            <a:endParaRPr lang="ru-RU"/>
          </a:p>
        </p:txBody>
      </p:sp>
      <p:pic>
        <p:nvPicPr>
          <p:cNvPr id="11266" name="Picture 2" descr="https://cdn.ryfma.com/images/5rptnypLReeakZvTa/posts/post_full_1623298583200_qhmcodtrzd0prav-eerrya_store_header_image-jp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700" y="850900"/>
            <a:ext cx="2720351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163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mtClean="0">
                <a:latin typeface="+mj-lt"/>
              </a:rPr>
              <a:t>1.Биография </a:t>
            </a:r>
            <a:r>
              <a:rPr lang="ru-RU">
                <a:latin typeface="+mj-lt"/>
              </a:rPr>
              <a:t>Платона</a:t>
            </a:r>
            <a:endParaRPr>
              <a:latin typeface="+mj-lt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2"/>
          </p:nvPr>
        </p:nvSpPr>
        <p:spPr>
          <a:xfrm>
            <a:off x="1556175" y="1578150"/>
            <a:ext cx="3292500" cy="22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1400" smtClean="0">
                <a:latin typeface="+mj-lt"/>
                <a:cs typeface="Times New Roman" panose="02020603050405020304" pitchFamily="18" charset="0"/>
              </a:rPr>
              <a:t>Платон(427 </a:t>
            </a:r>
            <a:r>
              <a:rPr lang="ru-RU" sz="1400">
                <a:latin typeface="+mj-lt"/>
                <a:cs typeface="Times New Roman" panose="02020603050405020304" pitchFamily="18" charset="0"/>
              </a:rPr>
              <a:t>– 347 гг. до </a:t>
            </a:r>
            <a:r>
              <a:rPr lang="ru-RU" sz="1400">
                <a:latin typeface="+mj-lt"/>
                <a:cs typeface="Times New Roman" panose="02020603050405020304" pitchFamily="18" charset="0"/>
              </a:rPr>
              <a:t>н.э</a:t>
            </a:r>
            <a:r>
              <a:rPr lang="ru-RU" sz="1400" smtClean="0">
                <a:latin typeface="+mj-lt"/>
                <a:cs typeface="Times New Roman" panose="02020603050405020304" pitchFamily="18" charset="0"/>
              </a:rPr>
              <a:t>.)</a:t>
            </a:r>
            <a:r>
              <a:rPr lang="en-US" sz="1400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ru-RU" sz="1400" smtClean="0">
                <a:latin typeface="+mj-lt"/>
                <a:cs typeface="Times New Roman" panose="02020603050405020304" pitchFamily="18" charset="0"/>
              </a:rPr>
              <a:t>Крупнейший </a:t>
            </a:r>
            <a:r>
              <a:rPr lang="ru-RU" sz="1400">
                <a:latin typeface="+mj-lt"/>
                <a:cs typeface="Times New Roman" panose="02020603050405020304" pitchFamily="18" charset="0"/>
              </a:rPr>
              <a:t>философ Древней Греции, ученик Сократа, основатель собственной </a:t>
            </a:r>
            <a:r>
              <a:rPr lang="ru-RU" sz="1400">
                <a:latin typeface="+mj-lt"/>
                <a:cs typeface="Times New Roman" panose="02020603050405020304" pitchFamily="18" charset="0"/>
              </a:rPr>
              <a:t>философской </a:t>
            </a:r>
            <a:r>
              <a:rPr lang="ru-RU" sz="1400" smtClean="0">
                <a:latin typeface="+mj-lt"/>
                <a:cs typeface="Times New Roman" panose="02020603050405020304" pitchFamily="18" charset="0"/>
              </a:rPr>
              <a:t>школы.Основоположник </a:t>
            </a:r>
            <a:r>
              <a:rPr lang="ru-RU" sz="1400">
                <a:latin typeface="+mj-lt"/>
                <a:cs typeface="Times New Roman" panose="02020603050405020304" pitchFamily="18" charset="0"/>
              </a:rPr>
              <a:t>идеалистического </a:t>
            </a:r>
            <a:r>
              <a:rPr lang="ru-RU" sz="1400">
                <a:latin typeface="+mj-lt"/>
                <a:cs typeface="Times New Roman" panose="02020603050405020304" pitchFamily="18" charset="0"/>
              </a:rPr>
              <a:t>направления </a:t>
            </a:r>
            <a:r>
              <a:rPr lang="ru-RU" sz="1400" smtClean="0">
                <a:latin typeface="+mj-lt"/>
                <a:cs typeface="Times New Roman" panose="02020603050405020304" pitchFamily="18" charset="0"/>
              </a:rPr>
              <a:t>в философии</a:t>
            </a:r>
            <a:r>
              <a:rPr lang="ru-RU" sz="1400">
                <a:latin typeface="+mj-lt"/>
                <a:cs typeface="Times New Roman" panose="02020603050405020304" pitchFamily="18" charset="0"/>
              </a:rPr>
              <a:t>.</a:t>
            </a:r>
          </a:p>
          <a:p>
            <a:pPr marL="88900" indent="0">
              <a:buNone/>
            </a:pPr>
            <a:r>
              <a:rPr lang="ru-RU" sz="1400">
                <a:latin typeface="+mj-lt"/>
                <a:cs typeface="Times New Roman" panose="02020603050405020304" pitchFamily="18" charset="0"/>
              </a:rPr>
              <a:t/>
            </a:r>
            <a:br>
              <a:rPr lang="ru-RU" sz="1400">
                <a:latin typeface="+mj-lt"/>
                <a:cs typeface="Times New Roman" panose="02020603050405020304" pitchFamily="18" charset="0"/>
              </a:rPr>
            </a:br>
            <a:endParaRPr sz="14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8" name="Google Shape;78;p1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26" name="Picture 2" descr="https://avatars.mds.yandex.net/get-zen_doc/1602847/pub_6040b99aafc00e4c65acc33f_6040b9c14b4c7530a6ec55a7/scale_12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384" y="1464838"/>
            <a:ext cx="2459991" cy="2606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fontAlgn="base"/>
            <a:r>
              <a:rPr lang="ru-RU" smtClean="0">
                <a:latin typeface="+mj-lt"/>
              </a:rPr>
              <a:t>Заключение</a:t>
            </a:r>
            <a:endParaRPr lang="en-US">
              <a:latin typeface="+mj-lt"/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937275" y="1746476"/>
            <a:ext cx="6235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u-RU"/>
              <a:t>Теория и учения Платона, несомненно имеют огромное значение в развитии философской мысли. Конечно, влияние Платона проявилось не сразу, поскольку Греция не пошла тем путем, который предсказал Платон, а теория Платона не принималась даже в его собственной школе. Однако его время пришло достаточно быстро, еще до конца античности произошли серьезные изменения в мировоззрении: бренные вещи и чувства потеряли ценность по отношению к вечным и сверхчувственным идеям, внешнее — по отношению к внутреннему, и «человечество обратилось к платонизму». </a:t>
            </a:r>
            <a:endParaRPr lang="en-US"/>
          </a:p>
        </p:txBody>
      </p:sp>
      <p:pic>
        <p:nvPicPr>
          <p:cNvPr id="16386" name="Picture 2" descr="https://archivogram.top/gal/310/369/avtoportret_reproduktsiya_hudozhnik_leonardo_da_winchi-73-3619986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625" y="625525"/>
            <a:ext cx="1581725" cy="11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6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500" y="673100"/>
            <a:ext cx="2371500" cy="2082800"/>
          </a:xfrm>
          <a:prstGeom prst="ellipse">
            <a:avLst/>
          </a:prstGeom>
          <a:noFill/>
          <a:ln>
            <a:noFill/>
          </a:ln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271" name="Google Shape;271;p36"/>
          <p:cNvSpPr txBox="1">
            <a:spLocks noGrp="1"/>
          </p:cNvSpPr>
          <p:nvPr>
            <p:ph type="ctrTitle" idx="4294967295"/>
          </p:nvPr>
        </p:nvSpPr>
        <p:spPr>
          <a:xfrm>
            <a:off x="1054100" y="977900"/>
            <a:ext cx="4584700" cy="2908300"/>
          </a:xfrm>
          <a:prstGeom prst="rect">
            <a:avLst/>
          </a:prstGeom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smtClean="0">
                <a:solidFill>
                  <a:schemeClr val="accent6"/>
                </a:solidFill>
              </a:rPr>
              <a:t>Спасибо за внимание</a:t>
            </a:r>
            <a:r>
              <a:rPr lang="en" sz="6000" smtClean="0">
                <a:solidFill>
                  <a:schemeClr val="accent6"/>
                </a:solidFill>
              </a:rPr>
              <a:t>!</a:t>
            </a:r>
            <a:endParaRPr sz="60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1556175" y="1479375"/>
            <a:ext cx="3549225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ru-RU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материальные </a:t>
            </a:r>
            <a:r>
              <a:rPr lang="ru-RU" sz="1400">
                <a:latin typeface="Times New Roman" panose="02020603050405020304" pitchFamily="18" charset="0"/>
                <a:cs typeface="Times New Roman" panose="02020603050405020304" pitchFamily="18" charset="0"/>
              </a:rPr>
              <a:t>вещи изменчивы, непостоянны и со временем прекращают свое существование;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ru-RU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окружающий </a:t>
            </a:r>
            <a:r>
              <a:rPr lang="ru-RU" sz="1400">
                <a:latin typeface="Times New Roman" panose="02020603050405020304" pitchFamily="18" charset="0"/>
                <a:cs typeface="Times New Roman" panose="02020603050405020304" pitchFamily="18" charset="0"/>
              </a:rPr>
              <a:t>мир («мир вещей» также временен и изменчив и в действительности не существует как самостоятельная субстанция);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ru-RU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реально </a:t>
            </a:r>
            <a:r>
              <a:rPr lang="ru-RU" sz="1400"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существуют лишь чистые (бестелесные) идеи;</a:t>
            </a:r>
          </a:p>
          <a:p>
            <a:pPr marL="88900" indent="0">
              <a:buNone/>
            </a:pPr>
            <a:r>
              <a:rPr lang="ru-RU" sz="140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1556175" y="719374"/>
            <a:ext cx="6616800" cy="982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just"/>
            <a:r>
              <a:rPr lang="en-US" sz="2000" smtClean="0">
                <a:latin typeface="+mj-lt"/>
                <a:cs typeface="Times New Roman" panose="02020603050405020304" pitchFamily="18" charset="0"/>
              </a:rPr>
              <a:t>2.</a:t>
            </a:r>
            <a:r>
              <a:rPr lang="ru-RU" sz="2000" smtClean="0">
                <a:latin typeface="+mj-lt"/>
                <a:cs typeface="Times New Roman" panose="02020603050405020304" pitchFamily="18" charset="0"/>
              </a:rPr>
              <a:t>Платон </a:t>
            </a:r>
            <a:r>
              <a:rPr lang="ru-RU" sz="2000">
                <a:latin typeface="+mj-lt"/>
                <a:cs typeface="Times New Roman" panose="02020603050405020304" pitchFamily="18" charset="0"/>
              </a:rPr>
              <a:t>является основателем идеализма. Главными положениями его идеалистического учения являются следующие:</a:t>
            </a:r>
            <a:endParaRPr sz="20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050" name="Picture 2" descr="https://cdn8.picryl.com/photo/2016/05/16/portrait-de-platon-philosophe-grec-ed02a8-10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850" y="1701799"/>
            <a:ext cx="1943050" cy="2241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549400" y="965200"/>
            <a:ext cx="35941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чистые </a:t>
            </a:r>
            <a:r>
              <a:rPr lang="ru-RU">
                <a:latin typeface="+mj-lt"/>
                <a:cs typeface="Times New Roman" panose="02020603050405020304" pitchFamily="18" charset="0"/>
              </a:rPr>
              <a:t>(бестелесные) идеи истинны, вечны и постоянны;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любая </a:t>
            </a:r>
            <a:r>
              <a:rPr lang="ru-RU">
                <a:latin typeface="+mj-lt"/>
                <a:cs typeface="Times New Roman" panose="02020603050405020304" pitchFamily="18" charset="0"/>
              </a:rPr>
              <a:t>существующая вещь является всего лишь материальным отображением первоначальной идеи данной;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весь</a:t>
            </a:r>
            <a:r>
              <a:rPr lang="en-US" smtClean="0">
                <a:latin typeface="+mj-lt"/>
                <a:cs typeface="Times New Roman" panose="02020603050405020304" pitchFamily="18" charset="0"/>
              </a:rPr>
              <a:t> </a:t>
            </a:r>
            <a:r>
              <a:rPr lang="ru-RU" smtClean="0">
                <a:latin typeface="+mj-lt"/>
                <a:cs typeface="Times New Roman" panose="02020603050405020304" pitchFamily="18" charset="0"/>
              </a:rPr>
              <a:t>мир </a:t>
            </a:r>
            <a:r>
              <a:rPr lang="ru-RU">
                <a:latin typeface="+mj-lt"/>
                <a:cs typeface="Times New Roman" panose="02020603050405020304" pitchFamily="18" charset="0"/>
              </a:rPr>
              <a:t>является отображением чистых идей.</a:t>
            </a:r>
          </a:p>
          <a:p>
            <a:pPr algn="just"/>
            <a:r>
              <a:rPr lang="ru-RU" sz="1600"/>
              <a:t/>
            </a:r>
            <a:br>
              <a:rPr lang="ru-RU" sz="1600"/>
            </a:br>
            <a:endParaRPr lang="en-US" sz="1600"/>
          </a:p>
        </p:txBody>
      </p:sp>
      <p:pic>
        <p:nvPicPr>
          <p:cNvPr id="18434" name="Picture 2" descr="https://www.vokrugsveta.ru/img/bx/iblock/188/1883f7dc6e960a68b1f314dec263e4e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550" y="726525"/>
            <a:ext cx="2984500" cy="3568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5257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899" y="1527032"/>
            <a:ext cx="4457701" cy="27331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46200" y="673100"/>
            <a:ext cx="71018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mtClean="0"/>
              <a:t>3.</a:t>
            </a:r>
            <a:r>
              <a:rPr lang="ru-RU" sz="2000" b="1" smtClean="0"/>
              <a:t>Платон </a:t>
            </a:r>
            <a:r>
              <a:rPr lang="ru-RU" sz="2000" b="1"/>
              <a:t>выдвигает философское учение о триаде, согласно которому все сущее состоит из трех субстанций:</a:t>
            </a:r>
            <a:endParaRPr lang="en-US" sz="20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ru-RU" sz="2000">
                <a:latin typeface="+mj-lt"/>
              </a:rPr>
              <a:t>«Единое»</a:t>
            </a:r>
            <a:endParaRPr sz="2000">
              <a:latin typeface="+mj-lt"/>
            </a:endParaRPr>
          </a:p>
        </p:txBody>
      </p:sp>
      <p:sp>
        <p:nvSpPr>
          <p:cNvPr id="140" name="Google Shape;140;p23"/>
          <p:cNvSpPr txBox="1">
            <a:spLocks noGrp="1"/>
          </p:cNvSpPr>
          <p:nvPr>
            <p:ph type="body" idx="1"/>
          </p:nvPr>
        </p:nvSpPr>
        <p:spPr>
          <a:xfrm>
            <a:off x="1556175" y="1581150"/>
            <a:ext cx="3199800" cy="26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u-RU" sz="1400">
                <a:latin typeface="+mj-lt"/>
                <a:cs typeface="Times New Roman" panose="02020603050405020304" pitchFamily="18" charset="0"/>
              </a:rPr>
              <a:t>является основой всякого бытия;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1400" smtClean="0">
                <a:latin typeface="+mj-lt"/>
                <a:cs typeface="Times New Roman" panose="02020603050405020304" pitchFamily="18" charset="0"/>
              </a:rPr>
              <a:t>не </a:t>
            </a:r>
            <a:r>
              <a:rPr lang="ru-RU" sz="1400">
                <a:latin typeface="+mj-lt"/>
                <a:cs typeface="Times New Roman" panose="02020603050405020304" pitchFamily="18" charset="0"/>
              </a:rPr>
              <a:t>имеет никаких признаков (ни начала, ни конца, ни частей, ни целостности, ни формы, ни содержания, и </a:t>
            </a:r>
            <a:r>
              <a:rPr lang="ru-RU" sz="1400">
                <a:latin typeface="+mj-lt"/>
                <a:cs typeface="Times New Roman" panose="02020603050405020304" pitchFamily="18" charset="0"/>
              </a:rPr>
              <a:t>т.д</a:t>
            </a:r>
            <a:r>
              <a:rPr lang="ru-RU" sz="1400" smtClean="0">
                <a:latin typeface="+mj-lt"/>
                <a:cs typeface="Times New Roman" panose="02020603050405020304" pitchFamily="18" charset="0"/>
              </a:rPr>
              <a:t>.);</a:t>
            </a:r>
            <a:endParaRPr lang="ru-RU" sz="140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1" name="Google Shape;141;p2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074" name="Picture 2" descr="https://xn--d1aiiaife6a2g.xn--p1ai/wp-content/uploads/2020/04/318.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475" y="1581150"/>
            <a:ext cx="2904500" cy="1844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032000" y="850900"/>
            <a:ext cx="30607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выше </a:t>
            </a:r>
            <a:r>
              <a:rPr lang="ru-RU">
                <a:latin typeface="+mj-lt"/>
                <a:cs typeface="Times New Roman" panose="02020603050405020304" pitchFamily="18" charset="0"/>
              </a:rPr>
              <a:t>всякого бытия, выше всякого мышления, выше всякого ощущения;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первоначало </a:t>
            </a:r>
            <a:r>
              <a:rPr lang="ru-RU">
                <a:latin typeface="+mj-lt"/>
                <a:cs typeface="Times New Roman" panose="02020603050405020304" pitchFamily="18" charset="0"/>
              </a:rPr>
              <a:t>всего – всех идей, всех вещей, всей явлений.</a:t>
            </a:r>
          </a:p>
        </p:txBody>
      </p:sp>
      <p:pic>
        <p:nvPicPr>
          <p:cNvPr id="4098" name="Picture 2" descr="https://belyipavlin.com/wp-content/uploads/2020/02/chenneling-vasha-realnos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8300" y="788095"/>
            <a:ext cx="257810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 b="0" smtClean="0">
                <a:latin typeface="+mj-lt"/>
              </a:rPr>
              <a:t>                                              </a:t>
            </a:r>
            <a:r>
              <a:rPr lang="ru-RU" sz="2000" smtClean="0">
                <a:latin typeface="+mj-lt"/>
              </a:rPr>
              <a:t>«</a:t>
            </a:r>
            <a:r>
              <a:rPr lang="ru-RU" sz="2000">
                <a:latin typeface="+mj-lt"/>
              </a:rPr>
              <a:t>Ум»</a:t>
            </a:r>
            <a:endParaRPr sz="2000">
              <a:latin typeface="+mj-lt"/>
            </a:endParaRPr>
          </a:p>
        </p:txBody>
      </p:sp>
      <p:sp>
        <p:nvSpPr>
          <p:cNvPr id="159" name="Google Shape;159;p25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556175" y="1419275"/>
            <a:ext cx="292692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происходит </a:t>
            </a:r>
            <a:r>
              <a:rPr lang="ru-RU">
                <a:latin typeface="+mj-lt"/>
                <a:cs typeface="Times New Roman" panose="02020603050405020304" pitchFamily="18" charset="0"/>
              </a:rPr>
              <a:t>от «единого»;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разделен </a:t>
            </a:r>
            <a:r>
              <a:rPr lang="ru-RU">
                <a:latin typeface="+mj-lt"/>
                <a:cs typeface="Times New Roman" panose="02020603050405020304" pitchFamily="18" charset="0"/>
              </a:rPr>
              <a:t>с «единым»;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противоположен </a:t>
            </a:r>
            <a:r>
              <a:rPr lang="ru-RU">
                <a:latin typeface="+mj-lt"/>
                <a:cs typeface="Times New Roman" panose="02020603050405020304" pitchFamily="18" charset="0"/>
              </a:rPr>
              <a:t>«единому»;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является </a:t>
            </a:r>
            <a:r>
              <a:rPr lang="ru-RU">
                <a:latin typeface="+mj-lt"/>
                <a:cs typeface="Times New Roman" panose="02020603050405020304" pitchFamily="18" charset="0"/>
              </a:rPr>
              <a:t>сущностью всех вещей;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ru-RU" smtClean="0">
                <a:latin typeface="+mj-lt"/>
                <a:cs typeface="Times New Roman" panose="02020603050405020304" pitchFamily="18" charset="0"/>
              </a:rPr>
              <a:t>есть </a:t>
            </a:r>
            <a:r>
              <a:rPr lang="ru-RU">
                <a:latin typeface="+mj-lt"/>
                <a:cs typeface="Times New Roman" panose="02020603050405020304" pitchFamily="18" charset="0"/>
              </a:rPr>
              <a:t>обобщение всего живого на земле.</a:t>
            </a:r>
          </a:p>
        </p:txBody>
      </p:sp>
      <p:pic>
        <p:nvPicPr>
          <p:cNvPr id="5122" name="Picture 2" descr="https://4.bp.blogspot.com/-oEHM8dH37Ag/WRBf95A9tTI/AAAAAAAAO9I/GxLqiVEGcd4DBnj4amRPaUH-nJ87SddPgCLcB/w1200-h630-p-k-no-nu/This%2BShort%2BStory%2BAbout%2BLife%252C%2BDeath%2Band%2Bthe%2BUniverse%2BWill%2BBlow%2BYour%2BMin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8399" y="1419275"/>
            <a:ext cx="3291851" cy="254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1499450" y="688764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ru-RU" sz="2000">
                <a:latin typeface="+mj-lt"/>
              </a:rPr>
              <a:t>«Душа»</a:t>
            </a:r>
            <a:endParaRPr sz="2000">
              <a:latin typeface="+mj-lt"/>
            </a:endParaRPr>
          </a:p>
        </p:txBody>
      </p:sp>
      <p:graphicFrame>
        <p:nvGraphicFramePr>
          <p:cNvPr id="165" name="Google Shape;165;p26"/>
          <p:cNvGraphicFramePr/>
          <p:nvPr>
            <p:extLst>
              <p:ext uri="{D42A27DB-BD31-4B8C-83A1-F6EECF244321}">
                <p14:modId xmlns:p14="http://schemas.microsoft.com/office/powerpoint/2010/main" val="2610496722"/>
              </p:ext>
            </p:extLst>
          </p:nvPr>
        </p:nvGraphicFramePr>
        <p:xfrm>
          <a:off x="1335888" y="1404706"/>
          <a:ext cx="4418749" cy="2254190"/>
        </p:xfrm>
        <a:graphic>
          <a:graphicData uri="http://schemas.openxmlformats.org/drawingml/2006/table">
            <a:tbl>
              <a:tblPr>
                <a:noFill/>
                <a:tableStyleId>{DB7D5CAF-C5C0-430F-A390-3F806F24974C}</a:tableStyleId>
              </a:tblPr>
              <a:tblGrid>
                <a:gridCol w="44187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54190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подвижная субстанция, которая объединяет и связывает «единое – ничто» и «ум – все живое», а также связывает между собой все вещи и все явления;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также согласно Платону душа может быть мировой и душой отдельного человека;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ru-RU" sz="1400" b="0" i="0" u="none" strike="noStrike" cap="none" smtClean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душа человека (вещи) есть часть мировой души;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nos"/>
                        <a:ea typeface="Tinos"/>
                        <a:cs typeface="Tinos"/>
                        <a:sym typeface="Tino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6" name="Google Shape;166;p2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6146" name="Picture 2" descr="https://i.sunhome.ru/religion/208/spontannaya-dusha.ori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4637" y="1404706"/>
            <a:ext cx="2487663" cy="2693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Quintus template">
  <a:themeElements>
    <a:clrScheme name="Custom 347">
      <a:dk1>
        <a:srgbClr val="25212A"/>
      </a:dk1>
      <a:lt1>
        <a:srgbClr val="FFFFFF"/>
      </a:lt1>
      <a:dk2>
        <a:srgbClr val="797281"/>
      </a:dk2>
      <a:lt2>
        <a:srgbClr val="E7E6E9"/>
      </a:lt2>
      <a:accent1>
        <a:srgbClr val="B87647"/>
      </a:accent1>
      <a:accent2>
        <a:srgbClr val="A85A5A"/>
      </a:accent2>
      <a:accent3>
        <a:srgbClr val="853E61"/>
      </a:accent3>
      <a:accent4>
        <a:srgbClr val="5C3959"/>
      </a:accent4>
      <a:accent5>
        <a:srgbClr val="CC4125"/>
      </a:accent5>
      <a:accent6>
        <a:srgbClr val="E4B681"/>
      </a:accent6>
      <a:hlink>
        <a:srgbClr val="2521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807</Words>
  <Application>Microsoft Office PowerPoint</Application>
  <PresentationFormat>On-screen Show (16:9)</PresentationFormat>
  <Paragraphs>91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Wingdings</vt:lpstr>
      <vt:lpstr>Oswald</vt:lpstr>
      <vt:lpstr>Times New Roman</vt:lpstr>
      <vt:lpstr>Tinos</vt:lpstr>
      <vt:lpstr>Arial</vt:lpstr>
      <vt:lpstr>Quintus template</vt:lpstr>
      <vt:lpstr>Доклад по тему: Плантон&lt;&lt;Идеальное государство Платона. Место Платона в мировой философии&gt;&gt;</vt:lpstr>
      <vt:lpstr>1.Биография Платона</vt:lpstr>
      <vt:lpstr>2.Платон является основателем идеализма. Главными положениями его идеалистического учения являются следующие:</vt:lpstr>
      <vt:lpstr>PowerPoint Presentation</vt:lpstr>
      <vt:lpstr>PowerPoint Presentation</vt:lpstr>
      <vt:lpstr>«Единое»</vt:lpstr>
      <vt:lpstr>PowerPoint Presentation</vt:lpstr>
      <vt:lpstr>                                              «Ум»</vt:lpstr>
      <vt:lpstr>«Душа»</vt:lpstr>
      <vt:lpstr>PowerPoint Presentation</vt:lpstr>
      <vt:lpstr>   4.Гносеология Платона</vt:lpstr>
      <vt:lpstr>PowerPoint Presentation</vt:lpstr>
      <vt:lpstr>   5.Проблема государства в философии Платона.</vt:lpstr>
      <vt:lpstr>PowerPoint Presentation</vt:lpstr>
      <vt:lpstr>   6.Академия Платона.</vt:lpstr>
      <vt:lpstr>Академия была закрыта в 529 г. византийским императором Юстинианом как рассадник язычества и «вредных» идей, однако за свою историю успела добиться того, что платонизм и неоплатонизм стали ведущими направлениями европейской философии.</vt:lpstr>
      <vt:lpstr>Платона:</vt:lpstr>
      <vt:lpstr>7.Место Платона в мировой философии.</vt:lpstr>
      <vt:lpstr>PowerPoint Presentation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Доклад по тему:Плантон&lt;&lt;Идеальное государство Платона. Место Платона в мировой философии&gt;&gt;</dc:title>
  <dc:creator>Hung</dc:creator>
  <cp:lastModifiedBy>Windows User</cp:lastModifiedBy>
  <cp:revision>8</cp:revision>
  <dcterms:modified xsi:type="dcterms:W3CDTF">2021-12-11T06:49:19Z</dcterms:modified>
</cp:coreProperties>
</file>